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  <p:sldMasterId id="2147483743" r:id="rId3"/>
    <p:sldMasterId id="2147483754" r:id="rId4"/>
  </p:sldMasterIdLst>
  <p:notesMasterIdLst>
    <p:notesMasterId r:id="rId12"/>
  </p:notesMasterIdLst>
  <p:handoutMasterIdLst>
    <p:handoutMasterId r:id="rId13"/>
  </p:handoutMasterIdLst>
  <p:sldIdLst>
    <p:sldId id="256" r:id="rId5"/>
    <p:sldId id="389" r:id="rId6"/>
    <p:sldId id="400" r:id="rId7"/>
    <p:sldId id="390" r:id="rId8"/>
    <p:sldId id="401" r:id="rId9"/>
    <p:sldId id="398" r:id="rId10"/>
    <p:sldId id="402" r:id="rId11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  <a:srgbClr val="CCFF99"/>
    <a:srgbClr val="E34B56"/>
    <a:srgbClr val="EE969C"/>
    <a:srgbClr val="E9737B"/>
    <a:srgbClr val="F9F9F9"/>
    <a:srgbClr val="FDFDFD"/>
    <a:srgbClr val="9B2536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58" autoAdjust="0"/>
    <p:restoredTop sz="93614" autoAdjust="0"/>
  </p:normalViewPr>
  <p:slideViewPr>
    <p:cSldViewPr>
      <p:cViewPr varScale="1">
        <p:scale>
          <a:sx n="73" d="100"/>
          <a:sy n="73" d="100"/>
        </p:scale>
        <p:origin x="117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80" cy="496093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095" y="0"/>
            <a:ext cx="2945980" cy="496093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r">
              <a:defRPr sz="1200"/>
            </a:lvl1pPr>
          </a:lstStyle>
          <a:p>
            <a:fld id="{0178813A-98F3-45C1-953A-100D66F26BFB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538"/>
            <a:ext cx="2945980" cy="496093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095" y="9430538"/>
            <a:ext cx="2945980" cy="496093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r">
              <a:defRPr sz="1200"/>
            </a:lvl1pPr>
          </a:lstStyle>
          <a:p>
            <a:fld id="{CDBAB970-88F2-4690-9F2E-C20337AA27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64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80" cy="496093"/>
          </a:xfrm>
          <a:prstGeom prst="rect">
            <a:avLst/>
          </a:prstGeom>
        </p:spPr>
        <p:txBody>
          <a:bodyPr vert="horz" lIns="91984" tIns="45992" rIns="91984" bIns="45992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095" y="0"/>
            <a:ext cx="2945980" cy="496093"/>
          </a:xfrm>
          <a:prstGeom prst="rect">
            <a:avLst/>
          </a:prstGeom>
        </p:spPr>
        <p:txBody>
          <a:bodyPr vert="horz" lIns="91984" tIns="45992" rIns="91984" bIns="45992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8D1BCE0-DCEF-4A02-8D8B-0C16EBC3BE70}" type="datetimeFigureOut">
              <a:rPr lang="ru-RU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4" tIns="45992" rIns="91984" bIns="4599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089" y="4715269"/>
            <a:ext cx="5437500" cy="4468021"/>
          </a:xfrm>
          <a:prstGeom prst="rect">
            <a:avLst/>
          </a:prstGeom>
        </p:spPr>
        <p:txBody>
          <a:bodyPr vert="horz" lIns="91984" tIns="45992" rIns="91984" bIns="45992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538"/>
            <a:ext cx="2945980" cy="496093"/>
          </a:xfrm>
          <a:prstGeom prst="rect">
            <a:avLst/>
          </a:prstGeom>
        </p:spPr>
        <p:txBody>
          <a:bodyPr vert="horz" lIns="91984" tIns="45992" rIns="91984" bIns="45992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095" y="9430538"/>
            <a:ext cx="2945980" cy="496093"/>
          </a:xfrm>
          <a:prstGeom prst="rect">
            <a:avLst/>
          </a:prstGeom>
        </p:spPr>
        <p:txBody>
          <a:bodyPr vert="horz" lIns="91984" tIns="45992" rIns="91984" bIns="45992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73F284A-0A12-4ACC-A27B-A80CC3E6D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46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B5B73E-AD7F-47BD-BC0F-0534CC36826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71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6125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8B6D29-EBAF-4A27-ACFB-371ECE1ECB4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5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6125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8B6D29-EBAF-4A27-ACFB-371ECE1ECB4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055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6125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8B6D29-EBAF-4A27-ACFB-371ECE1ECB4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43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6125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8B6D29-EBAF-4A27-ACFB-371ECE1ECB4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064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6125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8B6D29-EBAF-4A27-ACFB-371ECE1ECB4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052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6125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8B6D29-EBAF-4A27-ACFB-371ECE1ECB4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681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4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1D80-DB88-42B7-98DD-45B218D3E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66D12-0881-45A3-A5A8-423A3E4BD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50361" y="193413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1626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20" y="203014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626" fontAlgn="auto">
              <a:spcBef>
                <a:spcPts val="0"/>
              </a:spcBef>
              <a:spcAft>
                <a:spcPts val="0"/>
              </a:spcAft>
            </a:pPr>
            <a:fld id="{C136B7D2-B98C-44FD-8D04-7EC62A564975}" type="slidenum">
              <a:rPr lang="en-US" smtClean="0">
                <a:solidFill>
                  <a:prstClr val="white"/>
                </a:solidFill>
                <a:latin typeface="Arial"/>
              </a:rPr>
              <a:pPr defTabSz="10316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541356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1010680"/>
            <a:ext cx="4114800" cy="26766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05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50361" y="193413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1626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20" y="203014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626" fontAlgn="auto">
              <a:spcBef>
                <a:spcPts val="0"/>
              </a:spcBef>
              <a:spcAft>
                <a:spcPts val="0"/>
              </a:spcAft>
            </a:pPr>
            <a:fld id="{C136B7D2-B98C-44FD-8D04-7EC62A564975}" type="slidenum">
              <a:rPr lang="en-US" smtClean="0">
                <a:solidFill>
                  <a:prstClr val="white"/>
                </a:solidFill>
                <a:latin typeface="Arial"/>
              </a:rPr>
              <a:pPr defTabSz="10316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28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2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50361" y="193413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1626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20" y="203014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626" fontAlgn="auto">
              <a:spcBef>
                <a:spcPts val="0"/>
              </a:spcBef>
              <a:spcAft>
                <a:spcPts val="0"/>
              </a:spcAft>
            </a:pPr>
            <a:fld id="{C136B7D2-B98C-44FD-8D04-7EC62A564975}" type="slidenum">
              <a:rPr lang="en-US" smtClean="0">
                <a:solidFill>
                  <a:prstClr val="white"/>
                </a:solidFill>
                <a:latin typeface="Arial"/>
              </a:rPr>
              <a:pPr defTabSz="10316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 userDrawn="1"/>
        </p:nvGrpSpPr>
        <p:grpSpPr>
          <a:xfrm>
            <a:off x="0" y="6731807"/>
            <a:ext cx="9144000" cy="126199"/>
            <a:chOff x="0" y="2573904"/>
            <a:chExt cx="8767278" cy="44695"/>
          </a:xfrm>
        </p:grpSpPr>
        <p:grpSp>
          <p:nvGrpSpPr>
            <p:cNvPr id="3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28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2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 userDrawn="1"/>
        </p:nvGrpSpPr>
        <p:grpSpPr>
          <a:xfrm>
            <a:off x="0" y="6731807"/>
            <a:ext cx="9144000" cy="126199"/>
            <a:chOff x="0" y="2573904"/>
            <a:chExt cx="8767278" cy="44695"/>
          </a:xfrm>
        </p:grpSpPr>
        <p:grpSp>
          <p:nvGrpSpPr>
            <p:cNvPr id="3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50361" y="193413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1626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20" y="203014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626" fontAlgn="auto">
              <a:spcBef>
                <a:spcPts val="0"/>
              </a:spcBef>
              <a:spcAft>
                <a:spcPts val="0"/>
              </a:spcAft>
            </a:pPr>
            <a:fld id="{C136B7D2-B98C-44FD-8D04-7EC62A564975}" type="slidenum">
              <a:rPr lang="en-US" smtClean="0">
                <a:solidFill>
                  <a:prstClr val="white"/>
                </a:solidFill>
                <a:latin typeface="Arial"/>
              </a:rPr>
              <a:pPr defTabSz="10316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28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2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28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2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6731807"/>
            <a:ext cx="9144000" cy="12619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50361" y="193413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1626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20" y="203014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626" fontAlgn="auto">
              <a:spcBef>
                <a:spcPts val="0"/>
              </a:spcBef>
              <a:spcAft>
                <a:spcPts val="0"/>
              </a:spcAft>
            </a:pPr>
            <a:fld id="{C136B7D2-B98C-44FD-8D04-7EC62A564975}" type="slidenum">
              <a:rPr lang="en-US" smtClean="0">
                <a:solidFill>
                  <a:prstClr val="white"/>
                </a:solidFill>
                <a:latin typeface="Arial"/>
              </a:rPr>
              <a:pPr defTabSz="10316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3CC0E-9E87-4EA3-80D7-EA9CBF680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 userDrawn="1"/>
        </p:nvGrpSpPr>
        <p:grpSpPr>
          <a:xfrm>
            <a:off x="0" y="6731807"/>
            <a:ext cx="9144000" cy="126199"/>
            <a:chOff x="0" y="2573904"/>
            <a:chExt cx="8767278" cy="44695"/>
          </a:xfrm>
        </p:grpSpPr>
        <p:grpSp>
          <p:nvGrpSpPr>
            <p:cNvPr id="3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626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50357" y="193410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6" y="203011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541356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1010680"/>
            <a:ext cx="4114800" cy="26766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05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50357" y="193410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6" y="203011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28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2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50357" y="193410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6" y="203011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 userDrawn="1"/>
        </p:nvGrpSpPr>
        <p:grpSpPr>
          <a:xfrm>
            <a:off x="0" y="6731805"/>
            <a:ext cx="9144000" cy="126199"/>
            <a:chOff x="0" y="2573904"/>
            <a:chExt cx="8767278" cy="44695"/>
          </a:xfrm>
        </p:grpSpPr>
        <p:grpSp>
          <p:nvGrpSpPr>
            <p:cNvPr id="3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28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2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 userDrawn="1"/>
        </p:nvGrpSpPr>
        <p:grpSpPr>
          <a:xfrm>
            <a:off x="0" y="6731805"/>
            <a:ext cx="9144000" cy="126199"/>
            <a:chOff x="0" y="2573904"/>
            <a:chExt cx="8767278" cy="44695"/>
          </a:xfrm>
        </p:grpSpPr>
        <p:grpSp>
          <p:nvGrpSpPr>
            <p:cNvPr id="3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50357" y="193410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6" y="203011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28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2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28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2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6731805"/>
            <a:ext cx="9144000" cy="12619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50357" y="193410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6" y="203011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 userDrawn="1"/>
        </p:nvGrpSpPr>
        <p:grpSpPr>
          <a:xfrm>
            <a:off x="0" y="6731805"/>
            <a:ext cx="9144000" cy="126199"/>
            <a:chOff x="0" y="2573904"/>
            <a:chExt cx="8767278" cy="44695"/>
          </a:xfrm>
        </p:grpSpPr>
        <p:grpSp>
          <p:nvGrpSpPr>
            <p:cNvPr id="3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881DE-1B80-40FF-B718-938B7FB2A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50353" y="193408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2" y="203009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541356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1010678"/>
            <a:ext cx="4114800" cy="26766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05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50353" y="193408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2" y="203009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28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0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50353" y="193408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2" y="203009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 userDrawn="1"/>
        </p:nvGrpSpPr>
        <p:grpSpPr>
          <a:xfrm>
            <a:off x="0" y="6731802"/>
            <a:ext cx="9144000" cy="126199"/>
            <a:chOff x="0" y="2573904"/>
            <a:chExt cx="8767278" cy="44695"/>
          </a:xfrm>
        </p:grpSpPr>
        <p:grpSp>
          <p:nvGrpSpPr>
            <p:cNvPr id="3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28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0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 userDrawn="1"/>
        </p:nvGrpSpPr>
        <p:grpSpPr>
          <a:xfrm>
            <a:off x="0" y="6731802"/>
            <a:ext cx="9144000" cy="126199"/>
            <a:chOff x="0" y="2573904"/>
            <a:chExt cx="8767278" cy="44695"/>
          </a:xfrm>
        </p:grpSpPr>
        <p:grpSp>
          <p:nvGrpSpPr>
            <p:cNvPr id="3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50353" y="193408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2" y="203009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28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0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356628"/>
            <a:ext cx="56388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825950"/>
            <a:ext cx="41148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6731802"/>
            <a:ext cx="9144000" cy="12619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50353" y="193408"/>
            <a:ext cx="384047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2" y="203009"/>
            <a:ext cx="381001" cy="366183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 userDrawn="1"/>
        </p:nvGrpSpPr>
        <p:grpSpPr>
          <a:xfrm>
            <a:off x="0" y="6731802"/>
            <a:ext cx="9144000" cy="126199"/>
            <a:chOff x="0" y="2573904"/>
            <a:chExt cx="8767278" cy="44695"/>
          </a:xfrm>
        </p:grpSpPr>
        <p:grpSp>
          <p:nvGrpSpPr>
            <p:cNvPr id="3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95F7D-4295-4AF1-B3C5-BB148903A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651C2-C4D3-43F5-BB85-26D148732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9F94C-7D30-40E2-A267-E5B4078F7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0057-C4BD-4F66-93E3-90ECABD3C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B5BFA-7E73-4E45-8104-3ACDBAA05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7A03C-EA6C-4CC7-AD62-5DE9097FC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2FC1D2A-B39D-4AD0-BE7B-AB637B5C2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ximaconsult.ru/gemba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3"/>
          <p:cNvSpPr>
            <a:spLocks noChangeArrowheads="1"/>
          </p:cNvSpPr>
          <p:nvPr/>
        </p:nvSpPr>
        <p:spPr bwMode="auto">
          <a:xfrm>
            <a:off x="5148263" y="6438903"/>
            <a:ext cx="3816226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2000" b="1" dirty="0">
                <a:solidFill>
                  <a:schemeClr val="bg1"/>
                </a:solidFill>
                <a:latin typeface="Garamond" pitchFamily="18" charset="0"/>
              </a:rPr>
              <a:t>www.axima-consult.ru</a:t>
            </a:r>
            <a:endParaRPr lang="ru-RU" sz="20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2195736" y="5832623"/>
            <a:ext cx="6912768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202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0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: Катализатор, Испытание, Трансформация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124167" y="2519025"/>
            <a:ext cx="712835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</a:rPr>
              <a:t>Кейс 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</a:rPr>
              <a:t>«Выявление причин низкого спроса одной из продуктовых категорий в торговой сети»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lum bright="11000"/>
          </a:blip>
          <a:srcRect/>
          <a:stretch>
            <a:fillRect/>
          </a:stretch>
        </p:blipFill>
        <p:spPr bwMode="auto">
          <a:xfrm>
            <a:off x="7215206" y="5"/>
            <a:ext cx="1928794" cy="87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403648" y="6438900"/>
            <a:ext cx="3384426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>
                <a:solidFill>
                  <a:schemeClr val="bg1"/>
                </a:solidFill>
                <a:latin typeface="Garamond" pitchFamily="18" charset="0"/>
              </a:rPr>
              <a:t>www.aximaconsult.ru</a:t>
            </a:r>
            <a:endParaRPr lang="ru-RU" sz="20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/>
          <a:srcRect t="21955"/>
          <a:stretch/>
        </p:blipFill>
        <p:spPr>
          <a:xfrm>
            <a:off x="0" y="0"/>
            <a:ext cx="1485883" cy="40466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619672" y="692696"/>
            <a:ext cx="1728193" cy="36004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95688" algn="l"/>
              </a:tabLst>
              <a:defRPr/>
            </a:pPr>
            <a:r>
              <a:rPr lang="ru-RU" b="1" noProof="0" dirty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Елена </a:t>
            </a:r>
            <a:r>
              <a:rPr lang="ru-RU" b="1" noProof="0" dirty="0" err="1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Скриптунова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1052736"/>
            <a:ext cx="71287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4">
                    <a:lumMod val="65000"/>
                    <a:lumOff val="35000"/>
                  </a:schemeClr>
                </a:solidFill>
                <a:latin typeface="Garamond" pitchFamily="18" charset="0"/>
              </a:rPr>
              <a:t>Ген. директор компании «АКСИМА: Консультирование, Исследования, Тренинги»</a:t>
            </a:r>
          </a:p>
          <a:p>
            <a:r>
              <a:rPr lang="ru-RU" sz="1400" dirty="0">
                <a:solidFill>
                  <a:schemeClr val="accent4">
                    <a:lumMod val="65000"/>
                    <a:lumOff val="35000"/>
                  </a:schemeClr>
                </a:solidFill>
                <a:latin typeface="Garamond" pitchFamily="18" charset="0"/>
              </a:rPr>
              <a:t>Консультант по организационному развитию, </a:t>
            </a:r>
            <a:r>
              <a:rPr lang="ru-RU" sz="1400" dirty="0" err="1">
                <a:solidFill>
                  <a:schemeClr val="accent4">
                    <a:lumMod val="65000"/>
                    <a:lumOff val="35000"/>
                  </a:schemeClr>
                </a:solidFill>
                <a:latin typeface="Garamond" pitchFamily="18" charset="0"/>
              </a:rPr>
              <a:t>к.психол.н</a:t>
            </a:r>
            <a:r>
              <a:rPr lang="ru-RU" sz="1400" dirty="0">
                <a:solidFill>
                  <a:schemeClr val="accent4">
                    <a:lumMod val="65000"/>
                    <a:lumOff val="35000"/>
                  </a:schemeClr>
                </a:solidFill>
                <a:latin typeface="Garamond" pitchFamily="18" charset="0"/>
              </a:rPr>
              <a:t>.</a:t>
            </a:r>
          </a:p>
          <a:p>
            <a:r>
              <a:rPr lang="ru-RU" sz="1400" dirty="0">
                <a:solidFill>
                  <a:schemeClr val="accent4">
                    <a:lumMod val="65000"/>
                    <a:lumOff val="35000"/>
                  </a:schemeClr>
                </a:solidFill>
                <a:latin typeface="Garamond" pitchFamily="18" charset="0"/>
              </a:rPr>
              <a:t>Эксперт премии правительства РФ в области качества</a:t>
            </a:r>
          </a:p>
        </p:txBody>
      </p:sp>
    </p:spTree>
  </p:cSld>
  <p:clrMapOvr>
    <a:masterClrMapping/>
  </p:clrMapOvr>
  <p:transition advClick="0"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27"/>
          <p:cNvSpPr/>
          <p:nvPr/>
        </p:nvSpPr>
        <p:spPr>
          <a:xfrm>
            <a:off x="0" y="-91412"/>
            <a:ext cx="9144000" cy="1000132"/>
          </a:xfrm>
          <a:prstGeom prst="rect">
            <a:avLst/>
          </a:pr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987675" y="6453190"/>
            <a:ext cx="32400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bg2"/>
                </a:solidFill>
                <a:latin typeface="Garamond" pitchFamily="18" charset="0"/>
              </a:rPr>
              <a:t>www.axima-consult.ru</a:t>
            </a:r>
            <a:endParaRPr lang="ru-RU" sz="2000" b="1">
              <a:solidFill>
                <a:schemeClr val="bg2"/>
              </a:solidFill>
              <a:latin typeface="Garamond" pitchFamily="18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79512" y="97468"/>
            <a:ext cx="70567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Краткая характеристика кейса</a:t>
            </a:r>
          </a:p>
          <a:p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40" name="Rectangle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</a:rPr>
              <a:t>www.axima-consult.ru</a:t>
            </a:r>
          </a:p>
        </p:txBody>
      </p:sp>
      <p:pic>
        <p:nvPicPr>
          <p:cNvPr id="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5"/>
            <a:ext cx="1928794" cy="87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1" name="Прямая соединительная линия 110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4147E1D-FA3C-468D-A77E-3FF4F31F5DA9}"/>
              </a:ext>
            </a:extLst>
          </p:cNvPr>
          <p:cNvSpPr txBox="1"/>
          <p:nvPr/>
        </p:nvSpPr>
        <p:spPr>
          <a:xfrm>
            <a:off x="467544" y="980728"/>
            <a:ext cx="835292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/>
              <a:t>Характеристика организации</a:t>
            </a:r>
            <a:r>
              <a:rPr lang="ru-RU" sz="2400" dirty="0"/>
              <a:t>: </a:t>
            </a:r>
          </a:p>
          <a:p>
            <a:r>
              <a:rPr lang="ru-RU" sz="2400" dirty="0"/>
              <a:t>Продуктовая сеть, 7 лет на рынке, 500 сотрудников</a:t>
            </a:r>
          </a:p>
          <a:p>
            <a:endParaRPr lang="ru-RU" sz="2400" dirty="0"/>
          </a:p>
          <a:p>
            <a:r>
              <a:rPr lang="ru-RU" sz="2400" b="1" dirty="0"/>
              <a:t>Запрос</a:t>
            </a:r>
            <a:r>
              <a:rPr lang="ru-RU" sz="2400" dirty="0"/>
              <a:t>: </a:t>
            </a:r>
          </a:p>
          <a:p>
            <a:r>
              <a:rPr lang="ru-RU" sz="2400" dirty="0"/>
              <a:t>Выявить причины низкого спроса одной из продуктовых категорий методом фокус-группы</a:t>
            </a:r>
          </a:p>
          <a:p>
            <a:endParaRPr lang="ru-RU" sz="2400" dirty="0"/>
          </a:p>
          <a:p>
            <a:r>
              <a:rPr lang="ru-RU" sz="2400" dirty="0"/>
              <a:t>Запрос изменился, после проведения переговоров и предоставления КП.</a:t>
            </a:r>
          </a:p>
          <a:p>
            <a:r>
              <a:rPr lang="ru-RU" sz="2400" dirty="0"/>
              <a:t>Консультантами предложен другой, более адекватный ситуации инструмент решения задачи.</a:t>
            </a:r>
          </a:p>
          <a:p>
            <a:r>
              <a:rPr lang="ru-RU" sz="2400" dirty="0"/>
              <a:t>Консультанты сформулировали ряд гипотез, которые подтвердились, а также были выявлены новые факторы.</a:t>
            </a:r>
          </a:p>
          <a:p>
            <a:endParaRPr lang="ru-RU" sz="2400" dirty="0"/>
          </a:p>
        </p:txBody>
      </p:sp>
    </p:spTree>
  </p:cSld>
  <p:clrMapOvr>
    <a:masterClrMapping/>
  </p:clrMapOvr>
  <p:transition advClick="0"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27"/>
          <p:cNvSpPr/>
          <p:nvPr/>
        </p:nvSpPr>
        <p:spPr>
          <a:xfrm>
            <a:off x="0" y="-91412"/>
            <a:ext cx="9144000" cy="1000132"/>
          </a:xfrm>
          <a:prstGeom prst="rect">
            <a:avLst/>
          </a:pr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987675" y="6453190"/>
            <a:ext cx="32400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bg2"/>
                </a:solidFill>
                <a:latin typeface="Garamond" pitchFamily="18" charset="0"/>
              </a:rPr>
              <a:t>www.axima-consult.ru</a:t>
            </a:r>
            <a:endParaRPr lang="ru-RU" sz="2000" b="1">
              <a:solidFill>
                <a:schemeClr val="bg2"/>
              </a:solidFill>
              <a:latin typeface="Garamond" pitchFamily="18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79512" y="97468"/>
            <a:ext cx="70567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Краткая характеристика кейса </a:t>
            </a:r>
          </a:p>
          <a:p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40" name="Rectangle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</a:rPr>
              <a:t>www.axima-consult.ru</a:t>
            </a:r>
          </a:p>
        </p:txBody>
      </p:sp>
      <p:pic>
        <p:nvPicPr>
          <p:cNvPr id="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5"/>
            <a:ext cx="1928794" cy="87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1" name="Прямая соединительная линия 110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4147E1D-FA3C-468D-A77E-3FF4F31F5DA9}"/>
              </a:ext>
            </a:extLst>
          </p:cNvPr>
          <p:cNvSpPr txBox="1"/>
          <p:nvPr/>
        </p:nvSpPr>
        <p:spPr>
          <a:xfrm>
            <a:off x="269124" y="970767"/>
            <a:ext cx="860575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/>
              <a:t>Решение, предложенное консультантами</a:t>
            </a:r>
            <a:r>
              <a:rPr lang="ru-RU" sz="2400" dirty="0"/>
              <a:t>: </a:t>
            </a:r>
          </a:p>
          <a:p>
            <a:r>
              <a:rPr lang="ru-RU" sz="2400" dirty="0"/>
              <a:t>Метод «Один день в </a:t>
            </a:r>
            <a:r>
              <a:rPr lang="ru-RU" sz="2400" dirty="0" err="1"/>
              <a:t>гемба</a:t>
            </a:r>
            <a:r>
              <a:rPr lang="ru-RU" sz="2400" dirty="0"/>
              <a:t>» (подробнее </a:t>
            </a:r>
            <a:r>
              <a:rPr lang="ru-RU" sz="2400" dirty="0">
                <a:hlinkClick r:id="rId4"/>
              </a:rPr>
              <a:t>Метод повышения эффективности организации процессов «Один день в </a:t>
            </a:r>
            <a:r>
              <a:rPr lang="ru-RU" sz="2400" dirty="0" err="1">
                <a:hlinkClick r:id="rId4"/>
              </a:rPr>
              <a:t>гемба</a:t>
            </a:r>
            <a:r>
              <a:rPr lang="ru-RU" sz="2400" dirty="0">
                <a:hlinkClick r:id="rId4"/>
              </a:rPr>
              <a:t>» (aximaconsult.ru)</a:t>
            </a:r>
            <a:r>
              <a:rPr lang="ru-RU" sz="2400" dirty="0"/>
              <a:t> </a:t>
            </a:r>
          </a:p>
          <a:p>
            <a:endParaRPr lang="ru-RU" sz="2400" dirty="0"/>
          </a:p>
          <a:p>
            <a:r>
              <a:rPr lang="ru-RU" sz="2400" dirty="0"/>
              <a:t>Анализ проводился в 7 торговых точках, отличающихся по аудиториям: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деловой центр,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спальный район старый,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спальный район новый отдаленный,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элитный район, </a:t>
            </a:r>
          </a:p>
          <a:p>
            <a:endParaRPr lang="ru-RU" sz="2400" dirty="0"/>
          </a:p>
          <a:p>
            <a:r>
              <a:rPr lang="ru-RU" sz="2400" dirty="0"/>
              <a:t>Торговые точки выбраны по итогам предварительного, совместного с клиентом анализа продаж</a:t>
            </a:r>
          </a:p>
        </p:txBody>
      </p:sp>
    </p:spTree>
    <p:extLst>
      <p:ext uri="{BB962C8B-B14F-4D97-AF65-F5344CB8AC3E}">
        <p14:creationId xmlns:p14="http://schemas.microsoft.com/office/powerpoint/2010/main" val="2411846628"/>
      </p:ext>
    </p:extLst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27"/>
          <p:cNvSpPr/>
          <p:nvPr/>
        </p:nvSpPr>
        <p:spPr>
          <a:xfrm>
            <a:off x="0" y="-91412"/>
            <a:ext cx="9144000" cy="1000132"/>
          </a:xfrm>
          <a:prstGeom prst="rect">
            <a:avLst/>
          </a:pr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987675" y="6453190"/>
            <a:ext cx="32400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bg2"/>
                </a:solidFill>
                <a:latin typeface="Garamond" pitchFamily="18" charset="0"/>
              </a:rPr>
              <a:t>www.axima-consult.ru</a:t>
            </a:r>
            <a:endParaRPr lang="ru-RU" sz="2000" b="1">
              <a:solidFill>
                <a:schemeClr val="bg2"/>
              </a:solidFill>
              <a:latin typeface="Garamond" pitchFamily="18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79512" y="97468"/>
            <a:ext cx="70567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Метод «Один день в </a:t>
            </a:r>
            <a:r>
              <a:rPr lang="ru-RU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гемба</a:t>
            </a: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»</a:t>
            </a:r>
          </a:p>
          <a:p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40" name="Rectangle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</a:rPr>
              <a:t>www.axima-consult.ru</a:t>
            </a:r>
          </a:p>
        </p:txBody>
      </p:sp>
      <p:pic>
        <p:nvPicPr>
          <p:cNvPr id="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5"/>
            <a:ext cx="1928794" cy="87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1" name="Прямая соединительная линия 110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60E6C9C-2832-463F-9E13-08A02508599D}"/>
              </a:ext>
            </a:extLst>
          </p:cNvPr>
          <p:cNvSpPr txBox="1"/>
          <p:nvPr/>
        </p:nvSpPr>
        <p:spPr>
          <a:xfrm>
            <a:off x="411475" y="1159579"/>
            <a:ext cx="8264981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2000" b="1" i="0" dirty="0" err="1">
                <a:solidFill>
                  <a:srgbClr val="222222"/>
                </a:solidFill>
                <a:effectLst/>
                <a:latin typeface="+mn-lt"/>
              </a:rPr>
              <a:t>Гемба</a:t>
            </a:r>
            <a:r>
              <a:rPr lang="ru-RU" sz="2000" b="0" i="0" dirty="0">
                <a:solidFill>
                  <a:srgbClr val="222222"/>
                </a:solidFill>
                <a:effectLst/>
                <a:latin typeface="+mn-lt"/>
              </a:rPr>
              <a:t> – это японский термин и означает он рабочее место, где производится ценность.</a:t>
            </a:r>
          </a:p>
          <a:p>
            <a:pPr algn="l" fontAlgn="base"/>
            <a:r>
              <a:rPr lang="ru-RU" sz="2000" b="1" i="0" dirty="0">
                <a:solidFill>
                  <a:srgbClr val="222222"/>
                </a:solidFill>
                <a:effectLst/>
                <a:latin typeface="+mn-lt"/>
              </a:rPr>
              <a:t>Метод «Один день в </a:t>
            </a:r>
            <a:r>
              <a:rPr lang="ru-RU" sz="2000" b="1" i="0" dirty="0" err="1">
                <a:solidFill>
                  <a:srgbClr val="222222"/>
                </a:solidFill>
                <a:effectLst/>
                <a:latin typeface="+mn-lt"/>
              </a:rPr>
              <a:t>гемба</a:t>
            </a:r>
            <a:r>
              <a:rPr lang="ru-RU" sz="2000" b="1" i="0" dirty="0">
                <a:solidFill>
                  <a:srgbClr val="222222"/>
                </a:solidFill>
                <a:effectLst/>
                <a:latin typeface="+mn-lt"/>
              </a:rPr>
              <a:t>» </a:t>
            </a:r>
            <a:r>
              <a:rPr lang="ru-RU" sz="2000" b="0" i="0" dirty="0">
                <a:solidFill>
                  <a:srgbClr val="222222"/>
                </a:solidFill>
                <a:effectLst/>
                <a:latin typeface="+mn-lt"/>
              </a:rPr>
              <a:t>— метод наблюдения за процессом осуществления деятельности непосредственно на рабочих местах, где создается ценность (в </a:t>
            </a:r>
            <a:r>
              <a:rPr lang="ru-RU" sz="2000" b="0" i="0" dirty="0" err="1">
                <a:solidFill>
                  <a:srgbClr val="222222"/>
                </a:solidFill>
                <a:effectLst/>
                <a:latin typeface="+mn-lt"/>
              </a:rPr>
              <a:t>гемба</a:t>
            </a:r>
            <a:r>
              <a:rPr lang="ru-RU" sz="2000" b="0" i="0" dirty="0">
                <a:solidFill>
                  <a:srgbClr val="222222"/>
                </a:solidFill>
                <a:effectLst/>
                <a:latin typeface="+mn-lt"/>
              </a:rPr>
              <a:t>) в течение полного рабочего дня (включая подготовительно-заключительное время), фиксации и анализа данных наблюдений в соответствии с выделенными заранее параметрами анализа. </a:t>
            </a:r>
          </a:p>
          <a:p>
            <a:pPr algn="l" fontAlgn="base"/>
            <a:endParaRPr lang="ru-RU" b="0" i="0" dirty="0">
              <a:solidFill>
                <a:srgbClr val="222222"/>
              </a:solidFill>
              <a:effectLst/>
              <a:latin typeface="+mn-lt"/>
            </a:endParaRPr>
          </a:p>
          <a:p>
            <a:pPr algn="l" fontAlgn="base"/>
            <a:r>
              <a:rPr lang="ru-RU" sz="1600" b="0" i="1" dirty="0">
                <a:solidFill>
                  <a:srgbClr val="222222"/>
                </a:solidFill>
                <a:effectLst/>
                <a:latin typeface="+mn-lt"/>
              </a:rPr>
              <a:t>Метод «Один день в </a:t>
            </a:r>
            <a:r>
              <a:rPr lang="ru-RU" sz="1600" b="0" i="1" dirty="0" err="1">
                <a:solidFill>
                  <a:srgbClr val="222222"/>
                </a:solidFill>
                <a:effectLst/>
                <a:latin typeface="+mn-lt"/>
              </a:rPr>
              <a:t>гемба</a:t>
            </a:r>
            <a:r>
              <a:rPr lang="ru-RU" sz="1600" b="0" i="1" dirty="0">
                <a:solidFill>
                  <a:srgbClr val="222222"/>
                </a:solidFill>
                <a:effectLst/>
                <a:latin typeface="+mn-lt"/>
              </a:rPr>
              <a:t>» как самостоятельный инструмент исследования, был разработан нами для решения одной практической задачи, которую поставил перед нами заказчик и которую другими методами решить не получалось. Нужно было понять причину того, почему внедрение нового регламента работы (изменился алгоритм обслуживания клиентов) «пробуксовывает» и сроки уже несколько раз сдвигались, а работники продолжают выполнять только часть новых процессов, предусмотренных регламентом. При этом многие операции сотрудники продолжали делать по-старому, объясняя это невозможностью использовать новые подходы. Почему именно невозможно, сотрудники четко сформулировать не могли.</a:t>
            </a:r>
          </a:p>
        </p:txBody>
      </p:sp>
    </p:spTree>
    <p:extLst>
      <p:ext uri="{BB962C8B-B14F-4D97-AF65-F5344CB8AC3E}">
        <p14:creationId xmlns:p14="http://schemas.microsoft.com/office/powerpoint/2010/main" val="2701307598"/>
      </p:ext>
    </p:extLst>
  </p:cSld>
  <p:clrMapOvr>
    <a:masterClrMapping/>
  </p:clrMapOvr>
  <p:transition advClick="0"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27"/>
          <p:cNvSpPr/>
          <p:nvPr/>
        </p:nvSpPr>
        <p:spPr>
          <a:xfrm>
            <a:off x="0" y="-91412"/>
            <a:ext cx="9144000" cy="1000132"/>
          </a:xfrm>
          <a:prstGeom prst="rect">
            <a:avLst/>
          </a:pr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987675" y="6453190"/>
            <a:ext cx="32400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bg2"/>
                </a:solidFill>
                <a:latin typeface="Garamond" pitchFamily="18" charset="0"/>
              </a:rPr>
              <a:t>www.axima-consult.ru</a:t>
            </a:r>
            <a:endParaRPr lang="ru-RU" sz="2000" b="1">
              <a:solidFill>
                <a:schemeClr val="bg2"/>
              </a:solidFill>
              <a:latin typeface="Garamond" pitchFamily="18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79512" y="97468"/>
            <a:ext cx="70567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Краткая характеристика кейса </a:t>
            </a:r>
          </a:p>
          <a:p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40" name="Rectangle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</a:rPr>
              <a:t>www.axima-consult.ru</a:t>
            </a:r>
          </a:p>
        </p:txBody>
      </p:sp>
      <p:pic>
        <p:nvPicPr>
          <p:cNvPr id="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5"/>
            <a:ext cx="1928794" cy="87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1" name="Прямая соединительная линия 110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4147E1D-FA3C-468D-A77E-3FF4F31F5DA9}"/>
              </a:ext>
            </a:extLst>
          </p:cNvPr>
          <p:cNvSpPr txBox="1"/>
          <p:nvPr/>
        </p:nvSpPr>
        <p:spPr>
          <a:xfrm>
            <a:off x="539552" y="970767"/>
            <a:ext cx="828092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Основные консалтинговые инструменты</a:t>
            </a:r>
            <a:r>
              <a:rPr lang="ru-RU" sz="2000" dirty="0"/>
              <a:t>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интервью с руководителями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анализ продаж в динамике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интервью с продавцами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наблюдение неструктурированное предварительное для разработки листа наблюдений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анализ откликов в интернете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наблюдение структурированное в ходе «Одного дня в </a:t>
            </a:r>
            <a:r>
              <a:rPr lang="ru-RU" sz="2000" dirty="0" err="1"/>
              <a:t>гемба</a:t>
            </a:r>
            <a:r>
              <a:rPr lang="ru-RU" sz="2000" dirty="0"/>
              <a:t>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подсчет </a:t>
            </a:r>
            <a:r>
              <a:rPr lang="ru-RU" sz="2000" dirty="0" err="1"/>
              <a:t>людопотоков</a:t>
            </a:r>
            <a:r>
              <a:rPr lang="ru-RU" sz="20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фиксация вопросов и реакций клиентов относительно изучаемых товарных категорий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экспресс-интервью с посетителями у полки ив очереди у кассы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серия глубинных интервью с постоянными покупателями (владельцами карт лояльности)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обсуждение результатов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26503009"/>
      </p:ext>
    </p:extLst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27"/>
          <p:cNvSpPr/>
          <p:nvPr/>
        </p:nvSpPr>
        <p:spPr>
          <a:xfrm>
            <a:off x="0" y="-91412"/>
            <a:ext cx="9144000" cy="1000132"/>
          </a:xfrm>
          <a:prstGeom prst="rect">
            <a:avLst/>
          </a:pr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987675" y="6453190"/>
            <a:ext cx="32400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bg2"/>
                </a:solidFill>
                <a:latin typeface="Garamond" pitchFamily="18" charset="0"/>
              </a:rPr>
              <a:t>www.axima-consult.ru</a:t>
            </a:r>
            <a:endParaRPr lang="ru-RU" sz="2000" b="1">
              <a:solidFill>
                <a:schemeClr val="bg2"/>
              </a:solidFill>
              <a:latin typeface="Garamond" pitchFamily="18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79512" y="97468"/>
            <a:ext cx="70567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Параметры анализа в кейсе</a:t>
            </a:r>
          </a:p>
          <a:p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40" name="Rectangle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</a:rPr>
              <a:t>www.axima-consult.ru</a:t>
            </a:r>
          </a:p>
        </p:txBody>
      </p:sp>
      <p:pic>
        <p:nvPicPr>
          <p:cNvPr id="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5"/>
            <a:ext cx="1928794" cy="87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1" name="Прямая соединительная линия 110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78CA62C-F6BF-4303-84C2-B3BA91A73B97}"/>
              </a:ext>
            </a:extLst>
          </p:cNvPr>
          <p:cNvSpPr txBox="1"/>
          <p:nvPr/>
        </p:nvSpPr>
        <p:spPr>
          <a:xfrm>
            <a:off x="330730" y="1148546"/>
            <a:ext cx="8345725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spcBef>
                <a:spcPts val="1200"/>
              </a:spcBef>
            </a:pPr>
            <a:r>
              <a:rPr lang="ru-RU" sz="2000" b="0" i="0" dirty="0">
                <a:solidFill>
                  <a:srgbClr val="222222"/>
                </a:solidFill>
                <a:effectLst/>
                <a:latin typeface="+mj-lt"/>
              </a:rPr>
              <a:t>1</a:t>
            </a:r>
            <a:r>
              <a:rPr lang="ru-RU" sz="2000" b="1" i="0" dirty="0">
                <a:solidFill>
                  <a:srgbClr val="222222"/>
                </a:solidFill>
                <a:effectLst/>
                <a:latin typeface="+mj-lt"/>
              </a:rPr>
              <a:t>. </a:t>
            </a:r>
            <a:r>
              <a:rPr lang="ru-RU" sz="2000" b="1" i="0" dirty="0" err="1">
                <a:solidFill>
                  <a:srgbClr val="222222"/>
                </a:solidFill>
                <a:effectLst/>
                <a:latin typeface="+mj-lt"/>
              </a:rPr>
              <a:t>Людопотоки</a:t>
            </a:r>
            <a:r>
              <a:rPr lang="ru-RU" sz="2000" b="0" i="0" dirty="0">
                <a:solidFill>
                  <a:srgbClr val="222222"/>
                </a:solidFill>
                <a:effectLst/>
                <a:latin typeface="+mj-lt"/>
              </a:rPr>
              <a:t>. Общее количество посетителей за день. Пики посещений, распределение количества посетителей по часам. Социально-демографический портрет (пол, возраст и </a:t>
            </a:r>
            <a:r>
              <a:rPr lang="ru-RU" sz="2000" b="0" i="0" dirty="0" err="1">
                <a:solidFill>
                  <a:srgbClr val="222222"/>
                </a:solidFill>
                <a:effectLst/>
                <a:latin typeface="+mj-lt"/>
              </a:rPr>
              <a:t>др</a:t>
            </a:r>
            <a:r>
              <a:rPr lang="ru-RU" sz="2000" b="0" i="0" dirty="0">
                <a:solidFill>
                  <a:srgbClr val="222222"/>
                </a:solidFill>
                <a:effectLst/>
                <a:latin typeface="+mj-lt"/>
              </a:rPr>
              <a:t>). Максимальное, среднее и минимальное количество человек в очереди к кассе в распределении по часам.</a:t>
            </a:r>
          </a:p>
          <a:p>
            <a:pPr algn="l" fontAlgn="base">
              <a:spcBef>
                <a:spcPts val="1200"/>
              </a:spcBef>
            </a:pPr>
            <a:r>
              <a:rPr lang="ru-RU" sz="2000" b="0" i="0" dirty="0">
                <a:solidFill>
                  <a:srgbClr val="222222"/>
                </a:solidFill>
                <a:effectLst/>
                <a:latin typeface="+mj-lt"/>
              </a:rPr>
              <a:t>2. </a:t>
            </a:r>
            <a:r>
              <a:rPr lang="ru-RU" sz="2000" b="1" i="0" dirty="0">
                <a:solidFill>
                  <a:srgbClr val="222222"/>
                </a:solidFill>
                <a:effectLst/>
                <a:latin typeface="+mj-lt"/>
              </a:rPr>
              <a:t>Время пребывания в магазине </a:t>
            </a:r>
            <a:r>
              <a:rPr lang="ru-RU" sz="2000" b="0" i="0" dirty="0">
                <a:solidFill>
                  <a:srgbClr val="222222"/>
                </a:solidFill>
                <a:effectLst/>
                <a:latin typeface="+mj-lt"/>
              </a:rPr>
              <a:t>(максимальное, минимальное). Зависимость времени пребывания от различных факторов. Время нахождения у отдельных витрин.</a:t>
            </a:r>
          </a:p>
          <a:p>
            <a:pPr algn="l" fontAlgn="base">
              <a:spcBef>
                <a:spcPts val="1200"/>
              </a:spcBef>
            </a:pPr>
            <a:r>
              <a:rPr lang="ru-RU" sz="2000" b="0" i="0" dirty="0">
                <a:solidFill>
                  <a:srgbClr val="222222"/>
                </a:solidFill>
                <a:effectLst/>
                <a:latin typeface="+mj-lt"/>
              </a:rPr>
              <a:t>3. </a:t>
            </a:r>
            <a:r>
              <a:rPr lang="ru-RU" sz="2000" b="1" i="0" dirty="0">
                <a:solidFill>
                  <a:srgbClr val="222222"/>
                </a:solidFill>
                <a:effectLst/>
                <a:latin typeface="+mj-lt"/>
              </a:rPr>
              <a:t>Покупатели без покупки </a:t>
            </a:r>
            <a:r>
              <a:rPr lang="ru-RU" sz="2000" b="0" i="0" dirty="0">
                <a:solidFill>
                  <a:srgbClr val="222222"/>
                </a:solidFill>
                <a:effectLst/>
                <a:latin typeface="+mj-lt"/>
              </a:rPr>
              <a:t>(количество, доля от общего количества посетителей, поведение, время пребывания в магазине).</a:t>
            </a:r>
          </a:p>
          <a:p>
            <a:pPr algn="l" fontAlgn="base">
              <a:spcBef>
                <a:spcPts val="1200"/>
              </a:spcBef>
            </a:pPr>
            <a:r>
              <a:rPr lang="ru-RU" sz="2000" b="0" i="0" dirty="0">
                <a:solidFill>
                  <a:srgbClr val="222222"/>
                </a:solidFill>
                <a:effectLst/>
                <a:latin typeface="+mj-lt"/>
              </a:rPr>
              <a:t>4. </a:t>
            </a:r>
            <a:r>
              <a:rPr lang="ru-RU" sz="2000" b="1" i="0" dirty="0">
                <a:solidFill>
                  <a:srgbClr val="222222"/>
                </a:solidFill>
                <a:effectLst/>
                <a:latin typeface="+mj-lt"/>
              </a:rPr>
              <a:t>Типы покупателей </a:t>
            </a:r>
            <a:r>
              <a:rPr lang="ru-RU" sz="2000" dirty="0">
                <a:solidFill>
                  <a:srgbClr val="222222"/>
                </a:solidFill>
                <a:latin typeface="+mj-lt"/>
              </a:rPr>
              <a:t>(</a:t>
            </a:r>
            <a:r>
              <a:rPr lang="ru-RU" sz="2000" b="0" i="0" dirty="0">
                <a:solidFill>
                  <a:srgbClr val="222222"/>
                </a:solidFill>
                <a:effectLst/>
                <a:latin typeface="+mj-lt"/>
              </a:rPr>
              <a:t>маршруты, отношение к новинкам, </a:t>
            </a:r>
            <a:r>
              <a:rPr lang="ru-RU" sz="2000" dirty="0">
                <a:solidFill>
                  <a:srgbClr val="222222"/>
                </a:solidFill>
                <a:latin typeface="+mj-lt"/>
              </a:rPr>
              <a:t>с</a:t>
            </a:r>
            <a:r>
              <a:rPr lang="ru-RU" sz="2000" b="0" i="0" dirty="0">
                <a:solidFill>
                  <a:srgbClr val="222222"/>
                </a:solidFill>
                <a:effectLst/>
                <a:latin typeface="+mj-lt"/>
              </a:rPr>
              <a:t>остав покупки, </a:t>
            </a:r>
            <a:r>
              <a:rPr lang="ru-RU" sz="2000" dirty="0">
                <a:solidFill>
                  <a:srgbClr val="222222"/>
                </a:solidFill>
                <a:latin typeface="+mj-lt"/>
              </a:rPr>
              <a:t>р</a:t>
            </a:r>
            <a:r>
              <a:rPr lang="ru-RU" sz="2000" b="0" i="0" dirty="0">
                <a:solidFill>
                  <a:srgbClr val="222222"/>
                </a:solidFill>
                <a:effectLst/>
                <a:latin typeface="+mj-lt"/>
              </a:rPr>
              <a:t>еакция на информационные материалы)</a:t>
            </a:r>
          </a:p>
          <a:p>
            <a:pPr algn="l" fontAlgn="base">
              <a:spcBef>
                <a:spcPts val="1200"/>
              </a:spcBef>
            </a:pPr>
            <a:r>
              <a:rPr lang="ru-RU" sz="2000" b="0" i="0" dirty="0">
                <a:solidFill>
                  <a:srgbClr val="222222"/>
                </a:solidFill>
                <a:effectLst/>
                <a:latin typeface="+mj-lt"/>
              </a:rPr>
              <a:t>5. </a:t>
            </a:r>
            <a:r>
              <a:rPr lang="ru-RU" sz="2000" b="1" i="0" dirty="0">
                <a:solidFill>
                  <a:srgbClr val="222222"/>
                </a:solidFill>
                <a:effectLst/>
                <a:latin typeface="+mj-lt"/>
              </a:rPr>
              <a:t>Персонал магазина</a:t>
            </a:r>
            <a:r>
              <a:rPr lang="ru-RU" sz="2000" b="0" i="0" dirty="0">
                <a:solidFill>
                  <a:srgbClr val="222222"/>
                </a:solidFill>
                <a:effectLst/>
                <a:latin typeface="+mj-lt"/>
              </a:rPr>
              <a:t>. Количество, распределение функций. Взаимодействие с покупателями. Ответы на вопросы, реакция на поведение покупателей. </a:t>
            </a:r>
          </a:p>
        </p:txBody>
      </p:sp>
    </p:spTree>
    <p:extLst>
      <p:ext uri="{BB962C8B-B14F-4D97-AF65-F5344CB8AC3E}">
        <p14:creationId xmlns:p14="http://schemas.microsoft.com/office/powerpoint/2010/main" val="3881959692"/>
      </p:ext>
    </p:extLst>
  </p:cSld>
  <p:clrMapOvr>
    <a:masterClrMapping/>
  </p:clrMapOvr>
  <p:transition advClick="0"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27"/>
          <p:cNvSpPr/>
          <p:nvPr/>
        </p:nvSpPr>
        <p:spPr>
          <a:xfrm>
            <a:off x="0" y="-91412"/>
            <a:ext cx="9144000" cy="1000132"/>
          </a:xfrm>
          <a:prstGeom prst="rect">
            <a:avLst/>
          </a:pr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987675" y="6453190"/>
            <a:ext cx="32400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bg2"/>
                </a:solidFill>
                <a:latin typeface="Garamond" pitchFamily="18" charset="0"/>
              </a:rPr>
              <a:t>www.axima-consult.ru</a:t>
            </a:r>
            <a:endParaRPr lang="ru-RU" sz="2000" b="1">
              <a:solidFill>
                <a:schemeClr val="bg2"/>
              </a:solidFill>
              <a:latin typeface="Garamond" pitchFamily="18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79512" y="97468"/>
            <a:ext cx="70567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Краткая характеристика кейса </a:t>
            </a:r>
          </a:p>
          <a:p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40" name="Rectangle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</a:rPr>
              <a:t>www.axima-consult.ru</a:t>
            </a:r>
          </a:p>
        </p:txBody>
      </p:sp>
      <p:pic>
        <p:nvPicPr>
          <p:cNvPr id="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5"/>
            <a:ext cx="1928794" cy="87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1" name="Прямая соединительная линия 110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4147E1D-FA3C-468D-A77E-3FF4F31F5DA9}"/>
              </a:ext>
            </a:extLst>
          </p:cNvPr>
          <p:cNvSpPr txBox="1"/>
          <p:nvPr/>
        </p:nvSpPr>
        <p:spPr>
          <a:xfrm>
            <a:off x="539552" y="980728"/>
            <a:ext cx="828092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Результат:</a:t>
            </a:r>
            <a:r>
              <a:rPr lang="ru-RU" sz="2000" dirty="0"/>
              <a:t> </a:t>
            </a:r>
          </a:p>
          <a:p>
            <a:r>
              <a:rPr lang="ru-RU" sz="2000" dirty="0"/>
              <a:t>Решена поставленная заказчиком задача - выявлены причины низкого спроса по изучаемой товарной категории. Предварительные гипотезы консультантов частично подтвердились, а также были выявлены дополнительные причины. </a:t>
            </a:r>
          </a:p>
          <a:p>
            <a:endParaRPr lang="ru-RU" sz="2000" dirty="0"/>
          </a:p>
          <a:p>
            <a:r>
              <a:rPr lang="ru-RU" sz="2000" dirty="0"/>
              <a:t>Выделены типы покупателей, их маршруты, предпочтения и эффективные способы коммуникации.</a:t>
            </a:r>
          </a:p>
          <a:p>
            <a:r>
              <a:rPr lang="ru-RU" sz="2000" dirty="0"/>
              <a:t>Даны рекомендации по повышению спроса изучаемой категории и разработано несколько сценариев разных типов (для разных групп покупателей, магазинов, товаров).</a:t>
            </a:r>
          </a:p>
          <a:p>
            <a:endParaRPr lang="ru-RU" sz="2000" dirty="0"/>
          </a:p>
          <a:p>
            <a:r>
              <a:rPr lang="ru-RU" sz="2000" dirty="0"/>
              <a:t>Дана обратная связь и рекомендации по всему, что увидели консультанты в части повышения эффективности (от оформления магазина, фасовки и упаковки, стимулирования продаж до организации работы смен) – отчет на 30 страницах.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94162549"/>
      </p:ext>
    </p:extLst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0_Black Turquois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F5551"/>
      </a:accent1>
      <a:accent2>
        <a:srgbClr val="016F86"/>
      </a:accent2>
      <a:accent3>
        <a:srgbClr val="39D0D6"/>
      </a:accent3>
      <a:accent4>
        <a:srgbClr val="2D9C9C"/>
      </a:accent4>
      <a:accent5>
        <a:srgbClr val="473F3C"/>
      </a:accent5>
      <a:accent6>
        <a:srgbClr val="262626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10_Black Turquois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F5551"/>
      </a:accent1>
      <a:accent2>
        <a:srgbClr val="016F86"/>
      </a:accent2>
      <a:accent3>
        <a:srgbClr val="39D0D6"/>
      </a:accent3>
      <a:accent4>
        <a:srgbClr val="2D9C9C"/>
      </a:accent4>
      <a:accent5>
        <a:srgbClr val="473F3C"/>
      </a:accent5>
      <a:accent6>
        <a:srgbClr val="262626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10_Black Turquois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F5551"/>
      </a:accent1>
      <a:accent2>
        <a:srgbClr val="016F86"/>
      </a:accent2>
      <a:accent3>
        <a:srgbClr val="39D0D6"/>
      </a:accent3>
      <a:accent4>
        <a:srgbClr val="2D9C9C"/>
      </a:accent4>
      <a:accent5>
        <a:srgbClr val="473F3C"/>
      </a:accent5>
      <a:accent6>
        <a:srgbClr val="262626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Аксима2</Template>
  <TotalTime>25335</TotalTime>
  <Words>748</Words>
  <Application>Microsoft Office PowerPoint</Application>
  <PresentationFormat>Экран (4:3)</PresentationFormat>
  <Paragraphs>81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Garamond</vt:lpstr>
      <vt:lpstr>Wingdings</vt:lpstr>
      <vt:lpstr>Оформление по умолчанию</vt:lpstr>
      <vt:lpstr>1_Custom Design</vt:lpstr>
      <vt:lpstr>2_Custom Design</vt:lpstr>
      <vt:lpstr>3_Custom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Axima</dc:creator>
  <cp:lastModifiedBy>elenaskriptunova@gmail.com</cp:lastModifiedBy>
  <cp:revision>998</cp:revision>
  <cp:lastPrinted>2020-09-04T07:46:31Z</cp:lastPrinted>
  <dcterms:created xsi:type="dcterms:W3CDTF">2009-03-04T06:35:54Z</dcterms:created>
  <dcterms:modified xsi:type="dcterms:W3CDTF">2023-04-13T12:30:21Z</dcterms:modified>
</cp:coreProperties>
</file>