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60" r:id="rId4"/>
    <p:sldId id="261" r:id="rId5"/>
    <p:sldId id="263" r:id="rId6"/>
    <p:sldId id="262" r:id="rId7"/>
    <p:sldId id="259" r:id="rId8"/>
    <p:sldId id="265" r:id="rId9"/>
    <p:sldId id="267" r:id="rId10"/>
    <p:sldId id="268" r:id="rId11"/>
    <p:sldId id="269" r:id="rId12"/>
    <p:sldId id="270" r:id="rId13"/>
  </p:sldIdLst>
  <p:sldSz cx="9144000" cy="5715000" type="screen16x10"/>
  <p:notesSz cx="6858000" cy="9144000"/>
  <p:embeddedFontLst>
    <p:embeddedFont>
      <p:font typeface="NeuzCyr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37" autoAdjust="0"/>
  </p:normalViewPr>
  <p:slideViewPr>
    <p:cSldViewPr>
      <p:cViewPr>
        <p:scale>
          <a:sx n="60" d="100"/>
          <a:sy n="60" d="100"/>
        </p:scale>
        <p:origin x="-1460" y="-41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FB0CD-B700-476A-A634-B6041D4A3B0D}" type="datetimeFigureOut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7E6CB-3C5F-41C6-9EC2-5D9CA24A81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524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07E6CB-3C5F-41C6-9EC2-5D9CA24A81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18F67-8467-4933-947B-388540976E1A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0456B-2D00-42B7-91EB-C7A0C213DB4F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F774E-D7C0-4316-822B-E8BA5B8CD357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5C2DA-25B1-4532-AAF8-FCA73B74C9CD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B2A91-1D1F-4F1B-93A2-CCF55785C0ED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5B6F6-48CD-4163-8D0A-A72108B92AF4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60848-DE31-43BD-9847-8642CECDCCAD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83D7F-5EF2-4148-B5AC-251300942716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63481-70D9-4405-9B46-4A01FF464937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06BA0-7DE3-4FA2-828E-BCBA526D223F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ADF-AEF9-47FC-AD41-A058F59DF2BB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A6F9B-0415-4F48-A86B-219D2980B045}" type="datetime1">
              <a:rPr lang="ru-RU" smtClean="0"/>
              <a:pPr/>
              <a:t>26.01.2018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ABC50-5E9A-4A1C-B4C6-48D7E956DA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asconco@asconco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932040" y="5282952"/>
            <a:ext cx="4211960" cy="43204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3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1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0716"/>
            <a:ext cx="3816424" cy="11726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12714" y="5265702"/>
            <a:ext cx="29156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Дата создания </a:t>
            </a:r>
            <a:r>
              <a:rPr lang="ru-RU" sz="2000" b="1" dirty="0" smtClean="0">
                <a:solidFill>
                  <a:schemeClr val="bg1"/>
                </a:solidFill>
              </a:rPr>
              <a:t>2008 год 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467544" y="2193032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ПРЕМИЯ </a:t>
            </a: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АСКОНКО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7340"/>
            <a:ext cx="7272808" cy="345638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ru-RU" sz="2000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ru-RU" b="1" dirty="0" smtClean="0"/>
              <a:t>АЛЕКСЕЙ ГРУЗДЕВ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800" b="1" dirty="0" smtClean="0"/>
              <a:t>Консалтинговая компания компания </a:t>
            </a:r>
            <a:r>
              <a:rPr lang="ru-RU" sz="2800" b="1" dirty="0" smtClean="0"/>
              <a:t>«Альт» </a:t>
            </a:r>
            <a:endParaRPr lang="ru-RU" sz="2800" b="1" dirty="0" smtClean="0"/>
          </a:p>
          <a:p>
            <a:pPr marL="0" indent="0" algn="ctr">
              <a:spcBef>
                <a:spcPts val="600"/>
              </a:spcBef>
              <a:buNone/>
            </a:pPr>
            <a:endParaRPr lang="ru-RU" sz="2800" dirty="0" smtClean="0"/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 smtClean="0"/>
              <a:t>Проект </a:t>
            </a:r>
            <a:r>
              <a:rPr lang="ru-RU" sz="2000" dirty="0" smtClean="0"/>
              <a:t>«Анализ воронки продаж </a:t>
            </a:r>
            <a:r>
              <a:rPr lang="ru-RU" sz="2000" dirty="0" err="1" smtClean="0"/>
              <a:t>CarPrice.ru</a:t>
            </a:r>
            <a:r>
              <a:rPr lang="ru-RU" sz="2000" dirty="0" smtClean="0"/>
              <a:t>»</a:t>
            </a:r>
          </a:p>
          <a:p>
            <a:pPr marL="0" indent="0">
              <a:spcBef>
                <a:spcPts val="1800"/>
              </a:spcBef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5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9320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Лауреат КОНКУРСА КЕЙСОВ 2017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23928" y="1129308"/>
            <a:ext cx="12961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7340"/>
            <a:ext cx="7272808" cy="3456384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endParaRPr lang="ru-RU" sz="2000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ru-RU" b="1" dirty="0" smtClean="0"/>
              <a:t>ЕЛЕНА СКРИПТУНОВА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800" b="1" dirty="0" smtClean="0"/>
              <a:t>Компания «АКСИМА: </a:t>
            </a:r>
            <a:r>
              <a:rPr lang="ru-RU" sz="2800" b="1" dirty="0" smtClean="0"/>
              <a:t>Консультирование, Исследования, </a:t>
            </a:r>
            <a:r>
              <a:rPr lang="ru-RU" sz="2800" b="1" dirty="0" smtClean="0"/>
              <a:t>Тренинги» </a:t>
            </a:r>
          </a:p>
          <a:p>
            <a:pPr marL="0" indent="0" algn="ctr">
              <a:spcBef>
                <a:spcPts val="600"/>
              </a:spcBef>
              <a:buNone/>
            </a:pPr>
            <a:endParaRPr lang="ru-RU" sz="2800" dirty="0" smtClean="0"/>
          </a:p>
          <a:p>
            <a:pPr indent="0" algn="ctr">
              <a:buNone/>
            </a:pPr>
            <a:r>
              <a:rPr lang="ru-RU" sz="2000" dirty="0" smtClean="0"/>
              <a:t>Проект </a:t>
            </a:r>
            <a:r>
              <a:rPr lang="ru-RU" sz="2000" dirty="0" smtClean="0"/>
              <a:t>«Внедрение компенсируемого социального пакета, предоставляемого по принципу «кафетерий» в ОАО «РЖД</a:t>
            </a:r>
            <a:r>
              <a:rPr lang="ru-RU" sz="2000" dirty="0" smtClean="0"/>
              <a:t>»</a:t>
            </a:r>
            <a:endParaRPr lang="ru-RU" sz="2000" dirty="0" smtClean="0"/>
          </a:p>
          <a:p>
            <a:pPr marL="0" indent="0">
              <a:spcBef>
                <a:spcPts val="1800"/>
              </a:spcBef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5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9320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Лауреат КОНКУРСА КЕЙСОВ 2017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23928" y="1129308"/>
            <a:ext cx="12961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95536" y="1633364"/>
            <a:ext cx="8496944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ПОЗДРАВЛЯЕМ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b="1" dirty="0" smtClean="0">
              <a:solidFill>
                <a:srgbClr val="00B0F0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ЛАУРЕАТОВ КОНКУРСА КОНСАЛТИНГОВЫХ 2017 ГОДА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0716"/>
            <a:ext cx="3816424" cy="11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489348"/>
            <a:ext cx="7344816" cy="345638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ru-RU" sz="1800" dirty="0" smtClean="0"/>
              <a:t>Это почетное </a:t>
            </a:r>
            <a:r>
              <a:rPr lang="ru-RU" sz="1800" dirty="0" smtClean="0"/>
              <a:t>звание, подтверждающее, что </a:t>
            </a:r>
            <a:r>
              <a:rPr lang="ru-RU" sz="1800" dirty="0" smtClean="0"/>
              <a:t>проект компании </a:t>
            </a:r>
            <a:r>
              <a:rPr lang="ru-RU" sz="1800" dirty="0" smtClean="0"/>
              <a:t>получил высокую оценку </a:t>
            </a:r>
            <a:r>
              <a:rPr lang="ru-RU" sz="1800" b="1" dirty="0" smtClean="0"/>
              <a:t>профессионального сообщества консультантов</a:t>
            </a:r>
            <a:r>
              <a:rPr lang="ru-RU" sz="1800" dirty="0" smtClean="0"/>
              <a:t>, входящих в состав </a:t>
            </a:r>
            <a:r>
              <a:rPr lang="ru-RU" sz="1800" dirty="0" smtClean="0"/>
              <a:t>АСКОНКО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ru-RU" sz="1800" dirty="0" smtClean="0"/>
              <a:t>Подведение итогов и награждение победителей проводится 1 раз в год на итоговой конференции </a:t>
            </a:r>
            <a:r>
              <a:rPr lang="ru-RU" sz="1800" dirty="0" smtClean="0"/>
              <a:t>АСКОНКО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ru-RU" sz="1800" dirty="0" smtClean="0"/>
              <a:t>Победители </a:t>
            </a:r>
            <a:r>
              <a:rPr lang="ru-RU" sz="1800" dirty="0" smtClean="0"/>
              <a:t>выбираются из числа </a:t>
            </a:r>
            <a:r>
              <a:rPr lang="ru-RU" sz="1800" dirty="0" smtClean="0"/>
              <a:t>компаний, </a:t>
            </a:r>
            <a:r>
              <a:rPr lang="ru-RU" sz="1800" dirty="0" smtClean="0"/>
              <a:t>которые </a:t>
            </a:r>
            <a:r>
              <a:rPr lang="ru-RU" sz="1800" dirty="0" smtClean="0"/>
              <a:t>представили свои </a:t>
            </a:r>
            <a:r>
              <a:rPr lang="ru-RU" sz="1800" dirty="0" smtClean="0"/>
              <a:t>проекты на любом мероприятии АСКОНКО в течение </a:t>
            </a:r>
            <a:r>
              <a:rPr lang="ru-RU" sz="1800" dirty="0" smtClean="0"/>
              <a:t>года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ru-RU" sz="1800" dirty="0" smtClean="0"/>
              <a:t>В </a:t>
            </a:r>
            <a:r>
              <a:rPr lang="ru-RU" sz="1800" dirty="0" smtClean="0"/>
              <a:t>голосовании участвуют все действительные члены </a:t>
            </a:r>
            <a:r>
              <a:rPr lang="ru-RU" sz="1800" dirty="0" smtClean="0"/>
              <a:t>АСКОНКО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5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4881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ЧТО ТАКОЕ ПРЕМИЯ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АСКОНКО?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1057300"/>
            <a:ext cx="12961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89348"/>
            <a:ext cx="7344816" cy="35283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1800" dirty="0" smtClean="0"/>
              <a:t>Выявить наиболее перспективные и интересные направления дальнейшего развития консалтинга в современном </a:t>
            </a:r>
            <a:r>
              <a:rPr lang="ru-RU" sz="1800" dirty="0" smtClean="0"/>
              <a:t>мире</a:t>
            </a:r>
            <a:endParaRPr lang="ru-RU" sz="1800" dirty="0" smtClean="0"/>
          </a:p>
          <a:p>
            <a:pPr>
              <a:spcBef>
                <a:spcPts val="1800"/>
              </a:spcBef>
            </a:pPr>
            <a:r>
              <a:rPr lang="ru-RU" sz="1800" dirty="0" smtClean="0"/>
              <a:t>Способствовать выстраиванию конструктивного диалога  в консалтинговом проекте, как с заказчиками консалтинговых услуг, так и в комплексных консультационных </a:t>
            </a:r>
            <a:r>
              <a:rPr lang="ru-RU" sz="1800" dirty="0" smtClean="0"/>
              <a:t>командах</a:t>
            </a:r>
            <a:endParaRPr lang="ru-RU" sz="1800" dirty="0" smtClean="0"/>
          </a:p>
          <a:p>
            <a:pPr>
              <a:spcBef>
                <a:spcPts val="1800"/>
              </a:spcBef>
            </a:pPr>
            <a:r>
              <a:rPr lang="ru-RU" sz="1800" dirty="0" smtClean="0"/>
              <a:t>Расширить возможности развития зрелого бизнеса за счет расширения сети деловых контактов и обмена опытом</a:t>
            </a:r>
          </a:p>
          <a:p>
            <a:pPr>
              <a:spcBef>
                <a:spcPts val="1800"/>
              </a:spcBef>
            </a:pPr>
            <a:r>
              <a:rPr lang="ru-RU" sz="1800" dirty="0" smtClean="0"/>
              <a:t>Привлечь </a:t>
            </a:r>
            <a:r>
              <a:rPr lang="ru-RU" sz="1800" dirty="0" smtClean="0"/>
              <a:t>внимание к вновь образованному бизнесу, поддержать нестандартные </a:t>
            </a:r>
            <a:r>
              <a:rPr lang="ru-RU" sz="1800" dirty="0" err="1" smtClean="0"/>
              <a:t>старт-апы</a:t>
            </a:r>
            <a:r>
              <a:rPr lang="ru-RU" sz="1800" dirty="0" smtClean="0"/>
              <a:t> </a:t>
            </a:r>
            <a:r>
              <a:rPr lang="ru-RU" sz="1800" dirty="0" smtClean="0"/>
              <a:t>молодежи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5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4881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ЦЕЛИ ПРЕМИИ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АСКОНКО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1057300"/>
            <a:ext cx="12961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89348"/>
            <a:ext cx="7344816" cy="35283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«Новая жизнь консалтинга. Нестандартные проекты и задачи»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«</a:t>
            </a:r>
            <a:r>
              <a:rPr lang="ru-RU" sz="2000" dirty="0" smtClean="0"/>
              <a:t>Эффективное сотрудничество в проекте»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«Новые </a:t>
            </a:r>
            <a:r>
              <a:rPr lang="ru-RU" sz="2000" dirty="0" smtClean="0"/>
              <a:t>горизонты развития бизнеса»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«</a:t>
            </a:r>
            <a:r>
              <a:rPr lang="ru-RU" sz="2000" dirty="0" smtClean="0"/>
              <a:t>Молодежный </a:t>
            </a:r>
            <a:r>
              <a:rPr lang="ru-RU" sz="2000" dirty="0" err="1" smtClean="0"/>
              <a:t>стартап</a:t>
            </a:r>
            <a:r>
              <a:rPr lang="ru-RU" sz="2000" dirty="0" smtClean="0"/>
              <a:t>»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5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4881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НОМИНАЦИИ ПРЕМИИ АСКОНКО в 2018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году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1057300"/>
            <a:ext cx="12961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273324"/>
            <a:ext cx="7344816" cy="3744416"/>
          </a:xfrm>
        </p:spPr>
        <p:txBody>
          <a:bodyPr>
            <a:normAutofit/>
          </a:bodyPr>
          <a:lstStyle/>
          <a:p>
            <a:pPr indent="0">
              <a:spcBef>
                <a:spcPts val="1800"/>
              </a:spcBef>
              <a:buNone/>
            </a:pPr>
            <a:r>
              <a:rPr lang="ru-RU" sz="1800" dirty="0" smtClean="0"/>
              <a:t>Форма </a:t>
            </a:r>
            <a:r>
              <a:rPr lang="ru-RU" sz="1800" dirty="0" smtClean="0"/>
              <a:t>заявки включает:</a:t>
            </a:r>
          </a:p>
          <a:p>
            <a:pPr marL="685800" lvl="0">
              <a:spcBef>
                <a:spcPts val="1800"/>
              </a:spcBef>
              <a:buFont typeface="+mj-lt"/>
              <a:buAutoNum type="arabicPeriod"/>
            </a:pPr>
            <a:r>
              <a:rPr lang="ru-RU" sz="1800" dirty="0" smtClean="0"/>
              <a:t>Название проекта и </a:t>
            </a:r>
            <a:r>
              <a:rPr lang="ru-RU" sz="1800" dirty="0" smtClean="0"/>
              <a:t>автор</a:t>
            </a:r>
            <a:endParaRPr lang="ru-RU" sz="1800" dirty="0" smtClean="0"/>
          </a:p>
          <a:p>
            <a:pPr marL="685800" lvl="0">
              <a:spcBef>
                <a:spcPts val="1800"/>
              </a:spcBef>
              <a:buFont typeface="+mj-lt"/>
              <a:buAutoNum type="arabicPeriod"/>
            </a:pPr>
            <a:r>
              <a:rPr lang="ru-RU" sz="1800" dirty="0" smtClean="0"/>
              <a:t>Номинация и обоснование участия в ней (пояснение)</a:t>
            </a:r>
          </a:p>
          <a:p>
            <a:pPr marL="685800">
              <a:spcBef>
                <a:spcPts val="1800"/>
              </a:spcBef>
              <a:buFont typeface="+mj-lt"/>
              <a:buAutoNum type="arabicPeriod"/>
            </a:pPr>
            <a:r>
              <a:rPr lang="ru-RU" sz="1800" dirty="0" smtClean="0"/>
              <a:t>Краткое описание проекта (не более 10 слайдов презентации) по свободной </a:t>
            </a:r>
            <a:r>
              <a:rPr lang="ru-RU" sz="1800" dirty="0" smtClean="0"/>
              <a:t>структуре</a:t>
            </a:r>
          </a:p>
          <a:p>
            <a:pPr indent="0">
              <a:spcBef>
                <a:spcPts val="1800"/>
              </a:spcBef>
              <a:buNone/>
            </a:pPr>
            <a:r>
              <a:rPr lang="ru-RU" sz="1800" dirty="0" smtClean="0"/>
              <a:t>Прием </a:t>
            </a:r>
            <a:r>
              <a:rPr lang="ru-RU" sz="1800" dirty="0" smtClean="0"/>
              <a:t>заявок на премию проводится в течение всего года по адресу </a:t>
            </a:r>
            <a:r>
              <a:rPr lang="ru-RU" sz="1800" u="sng" dirty="0" err="1" smtClean="0">
                <a:hlinkClick r:id="rId2"/>
              </a:rPr>
              <a:t>asconco@asconco.ru</a:t>
            </a:r>
            <a:endParaRPr lang="ru-RU" sz="1800" dirty="0" smtClean="0"/>
          </a:p>
          <a:p>
            <a:pPr indent="0">
              <a:spcBef>
                <a:spcPts val="1800"/>
              </a:spcBef>
              <a:buNone/>
            </a:pPr>
            <a:r>
              <a:rPr lang="ru-RU" sz="1800" dirty="0" smtClean="0"/>
              <a:t>Автором </a:t>
            </a:r>
            <a:r>
              <a:rPr lang="ru-RU" sz="1800" dirty="0" smtClean="0"/>
              <a:t>проекта может быть </a:t>
            </a:r>
            <a:r>
              <a:rPr lang="ru-RU" sz="1800" b="1" dirty="0" smtClean="0"/>
              <a:t>только </a:t>
            </a:r>
            <a:r>
              <a:rPr lang="ru-RU" sz="1800" b="1" dirty="0" smtClean="0"/>
              <a:t>организация</a:t>
            </a:r>
            <a:r>
              <a:rPr lang="ru-RU" sz="1800" dirty="0" smtClean="0"/>
              <a:t>, в том числе не состоящая в АСКОНКО</a:t>
            </a:r>
            <a:endParaRPr lang="ru-RU" sz="1800" dirty="0" smtClean="0"/>
          </a:p>
          <a:p>
            <a:pPr marL="0" indent="0">
              <a:spcBef>
                <a:spcPts val="1800"/>
              </a:spcBef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3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4881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ПРИЕМ ЗАЯВОК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1057300"/>
            <a:ext cx="12961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489348"/>
            <a:ext cx="7344816" cy="352839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ru-RU" sz="1800" dirty="0" smtClean="0"/>
              <a:t>Победители премии награждаются </a:t>
            </a:r>
            <a:r>
              <a:rPr lang="ru-RU" sz="1800" dirty="0" smtClean="0"/>
              <a:t>дипломом</a:t>
            </a:r>
            <a:r>
              <a:rPr lang="ru-RU" sz="1800" dirty="0" smtClean="0"/>
              <a:t>. </a:t>
            </a:r>
            <a:r>
              <a:rPr lang="ru-RU" sz="1800" dirty="0" smtClean="0"/>
              <a:t> Награждение проходит в рамках ежегодных конференций АСКОНКО</a:t>
            </a:r>
            <a:endParaRPr lang="ru-RU" sz="1800" dirty="0" smtClean="0"/>
          </a:p>
          <a:p>
            <a:pPr>
              <a:spcBef>
                <a:spcPts val="1800"/>
              </a:spcBef>
            </a:pPr>
            <a:r>
              <a:rPr lang="ru-RU" sz="1800" dirty="0" smtClean="0"/>
              <a:t>Победители </a:t>
            </a:r>
            <a:r>
              <a:rPr lang="ru-RU" sz="1800" dirty="0" smtClean="0"/>
              <a:t>премии получают возможность представить свой проект перед участниками конференции. Проекты-победители размещаются на сайте АСКОНКО в специальном разделе «Премия АСКОНКО</a:t>
            </a:r>
            <a:r>
              <a:rPr lang="ru-RU" sz="1800" dirty="0" smtClean="0"/>
              <a:t>»</a:t>
            </a:r>
            <a:endParaRPr lang="ru-RU" sz="1800" dirty="0" smtClean="0"/>
          </a:p>
          <a:p>
            <a:pPr>
              <a:spcBef>
                <a:spcPts val="1800"/>
              </a:spcBef>
            </a:pPr>
            <a:r>
              <a:rPr lang="ru-RU" sz="1800" dirty="0" smtClean="0"/>
              <a:t>Молодежные </a:t>
            </a:r>
            <a:r>
              <a:rPr lang="ru-RU" sz="1800" dirty="0" err="1" smtClean="0"/>
              <a:t>стартапы</a:t>
            </a:r>
            <a:r>
              <a:rPr lang="ru-RU" sz="1800" dirty="0" smtClean="0"/>
              <a:t> получают </a:t>
            </a:r>
            <a:r>
              <a:rPr lang="ru-RU" sz="1800" dirty="0" smtClean="0"/>
              <a:t>сертификат на 1 бесплатную </a:t>
            </a:r>
            <a:r>
              <a:rPr lang="ru-RU" sz="1800" dirty="0" smtClean="0"/>
              <a:t>консультацию </a:t>
            </a:r>
            <a:r>
              <a:rPr lang="ru-RU" sz="1800" dirty="0" smtClean="0"/>
              <a:t>в течение следующего за награждением года у каждого члена </a:t>
            </a:r>
            <a:r>
              <a:rPr lang="ru-RU" sz="1800" dirty="0" smtClean="0"/>
              <a:t>АСКОНКО</a:t>
            </a: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24881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НАГРАДЫ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707904" y="1057300"/>
            <a:ext cx="12961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1417340"/>
            <a:ext cx="7416824" cy="3456384"/>
          </a:xfrm>
        </p:spPr>
        <p:txBody>
          <a:bodyPr>
            <a:normAutofit/>
          </a:bodyPr>
          <a:lstStyle/>
          <a:p>
            <a:pPr marL="324000" indent="0">
              <a:buNone/>
            </a:pPr>
            <a:endParaRPr lang="ru-RU" sz="1800" dirty="0" smtClean="0"/>
          </a:p>
          <a:p>
            <a:pPr marL="324000" indent="0">
              <a:spcBef>
                <a:spcPts val="1800"/>
              </a:spcBef>
              <a:buNone/>
            </a:pPr>
            <a:r>
              <a:rPr lang="ru-RU" sz="1800" dirty="0" smtClean="0"/>
              <a:t>В 2017 </a:t>
            </a:r>
            <a:r>
              <a:rPr lang="ru-RU" sz="1800" dirty="0" smtClean="0"/>
              <a:t>году оценивались проекты, представленные компаниями-членами </a:t>
            </a:r>
            <a:r>
              <a:rPr lang="ru-RU" sz="1800" dirty="0" smtClean="0"/>
              <a:t>Ассоциации на следующих мероприятиях:</a:t>
            </a:r>
          </a:p>
          <a:p>
            <a:pPr marL="324000" indent="457200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1800" dirty="0" smtClean="0"/>
              <a:t>Девятой ежегодной  конференции АСКОНКО «Смена поколений в бизнесе</a:t>
            </a:r>
            <a:r>
              <a:rPr lang="ru-RU" sz="1800" dirty="0" smtClean="0"/>
              <a:t>»</a:t>
            </a:r>
          </a:p>
          <a:p>
            <a:pPr marL="324000" indent="457200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1800" dirty="0" smtClean="0"/>
              <a:t>Профессиональной </a:t>
            </a:r>
            <a:r>
              <a:rPr lang="ru-RU" sz="1800" dirty="0" smtClean="0"/>
              <a:t>конференции АСКОНКО «2017-й год: рост или падение</a:t>
            </a:r>
            <a:r>
              <a:rPr lang="ru-RU" sz="1800" dirty="0" smtClean="0"/>
              <a:t>?»</a:t>
            </a:r>
          </a:p>
          <a:p>
            <a:pPr marL="324000" indent="457200">
              <a:spcBef>
                <a:spcPts val="1800"/>
              </a:spcBef>
              <a:buFont typeface="Wingdings" pitchFamily="2" charset="2"/>
              <a:buChar char="§"/>
            </a:pPr>
            <a:r>
              <a:rPr lang="ru-RU" sz="1800" dirty="0" smtClean="0"/>
              <a:t>Общем собрании членов АСКОНКО в мае </a:t>
            </a:r>
            <a:r>
              <a:rPr lang="ru-RU" sz="1800" dirty="0" smtClean="0"/>
              <a:t>2017г. </a:t>
            </a:r>
          </a:p>
          <a:p>
            <a:pPr marL="324000" indent="0">
              <a:buNone/>
            </a:pPr>
            <a:endParaRPr lang="ru-RU" sz="1800" dirty="0" smtClean="0"/>
          </a:p>
          <a:p>
            <a:pPr marL="324000" indent="0"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5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392832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МЕРОПРИЯТИЯ АСКОНКО 2017 года,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г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де были представлены кейсы победителей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23928" y="1489348"/>
            <a:ext cx="12961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265212"/>
            <a:ext cx="8496944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ПРЕДСТАВЛЕНИЕ И НАГРАЖДЕНИЕ ЛАУРЕАТОВ КОНКУРСА КОНСАЛТИНГОВЫХ 2017 ГОДА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27584" y="328954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4000" indent="0" algn="ctr">
              <a:buNone/>
            </a:pPr>
            <a:r>
              <a:rPr lang="ru-RU" dirty="0" smtClean="0"/>
              <a:t>Ассоциация Консалтинговых Компаний «АСКОНКО» объявляет победителей конкурса кейсов 2017 </a:t>
            </a:r>
            <a:r>
              <a:rPr lang="ru-RU" dirty="0" smtClean="0"/>
              <a:t>года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17340"/>
            <a:ext cx="7272808" cy="345638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800"/>
              </a:spcBef>
              <a:buNone/>
            </a:pPr>
            <a:endParaRPr lang="ru-RU" sz="2000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ru-RU" b="1" dirty="0" smtClean="0"/>
              <a:t>ДАНИИЛ НОВИЦКИЙ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800" b="1" dirty="0" smtClean="0"/>
              <a:t>Компания </a:t>
            </a:r>
            <a:r>
              <a:rPr lang="ru-RU" sz="2800" b="1" dirty="0" smtClean="0"/>
              <a:t>«Профессиональные комплексные решения</a:t>
            </a:r>
            <a:r>
              <a:rPr lang="ru-RU" sz="2800" b="1" dirty="0" smtClean="0"/>
              <a:t>»</a:t>
            </a:r>
            <a:endParaRPr lang="ru-RU" sz="2800" b="1" dirty="0" smtClean="0"/>
          </a:p>
          <a:p>
            <a:pPr marL="0" indent="0" algn="ctr">
              <a:spcBef>
                <a:spcPts val="1800"/>
              </a:spcBef>
              <a:buNone/>
            </a:pPr>
            <a:r>
              <a:rPr lang="ru-RU" sz="2000" dirty="0" smtClean="0"/>
              <a:t>Проект разработки крупного инвестиционного проекта – строительства современной высокотехнологичной судостроительной верфи в республике Саха – в рамках </a:t>
            </a:r>
            <a:r>
              <a:rPr lang="ru-RU" sz="2000" dirty="0" err="1" smtClean="0"/>
              <a:t>частно-государственного</a:t>
            </a:r>
            <a:r>
              <a:rPr lang="ru-RU" sz="2000" dirty="0" smtClean="0"/>
              <a:t> сотрудничества</a:t>
            </a:r>
            <a:endParaRPr lang="ru-RU" sz="2000" dirty="0" smtClean="0"/>
          </a:p>
          <a:p>
            <a:pPr marL="0" indent="0">
              <a:spcBef>
                <a:spcPts val="1800"/>
              </a:spcBef>
              <a:buNone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ABC50-5E9A-4A1C-B4C6-48D7E956DA04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5" name="Picture 2" descr="\\Stepfs01\bo\АСКОНКО_FEACO\АСКОНКО\Фирменные стили\Логотипы новые 2016\Логотип новый рус.jpg"/>
          <p:cNvPicPr>
            <a:picLocks noChangeAspect="1" noChangeArrowheads="1"/>
          </p:cNvPicPr>
          <p:nvPr/>
        </p:nvPicPr>
        <p:blipFill>
          <a:blip r:embed="rId2" cstate="print"/>
          <a:srcRect l="62630" t="25044" r="18436" b="24868"/>
          <a:stretch>
            <a:fillRect/>
          </a:stretch>
        </p:blipFill>
        <p:spPr bwMode="auto">
          <a:xfrm>
            <a:off x="0" y="5233764"/>
            <a:ext cx="468052" cy="432048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67544" y="193204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 smtClean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Лауреат КОНКУРСА КЕЙСОВ 2017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923928" y="1129308"/>
            <a:ext cx="12961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NeuzCyr"/>
        <a:ea typeface=""/>
        <a:cs typeface=""/>
      </a:majorFont>
      <a:minorFont>
        <a:latin typeface="Neuz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417</Words>
  <Application>Microsoft Office PowerPoint</Application>
  <PresentationFormat>Экран (16:10)</PresentationFormat>
  <Paragraphs>75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NeuzCyr</vt:lpstr>
      <vt:lpstr>Wingdings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ink</dc:creator>
  <cp:lastModifiedBy>Elena</cp:lastModifiedBy>
  <cp:revision>96</cp:revision>
  <dcterms:created xsi:type="dcterms:W3CDTF">2017-08-14T13:27:17Z</dcterms:created>
  <dcterms:modified xsi:type="dcterms:W3CDTF">2018-01-26T13:18:47Z</dcterms:modified>
</cp:coreProperties>
</file>